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EC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4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Relationship Id="rId4" Type="http://schemas.openxmlformats.org/officeDocument/2006/relationships/image" Target="../media/image15.wmf"/></Relationships>
</file>

<file path=ppt/media/image1.png>
</file>

<file path=ppt/media/image10.png>
</file>

<file path=ppt/media/image11.png>
</file>

<file path=ppt/media/image12.wmf>
</file>

<file path=ppt/media/image13.wmf>
</file>

<file path=ppt/media/image14.wmf>
</file>

<file path=ppt/media/image15.wmf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F6BD5-054A-48FB-81AA-9293C9F10E1B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7E302-5B5D-4794-BEAB-F9145C2ED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529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7E302-5B5D-4794-BEAB-F9145C2EDC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42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1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80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489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83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4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4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70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60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99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6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74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580A5-E51A-419C-924A-F5F80504589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86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5.wmf"/><Relationship Id="rId4" Type="http://schemas.openxmlformats.org/officeDocument/2006/relationships/image" Target="../media/image12.wmf"/><Relationship Id="rId9" Type="http://schemas.openxmlformats.org/officeDocument/2006/relationships/oleObject" Target="../embeddings/oleObject4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2586CB59-9D01-4B7A-90C6-017193C74C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260350"/>
            <a:ext cx="91440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Міністерство освіти та науки України</a:t>
            </a:r>
          </a:p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НТУ «Дніпровська політехніка»</a:t>
            </a:r>
          </a:p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Інститут електроенергетики</a:t>
            </a:r>
          </a:p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Кафедра програмного забезпечення комп’ютерних систем</a:t>
            </a: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4195" y="1376343"/>
            <a:ext cx="6160314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>
                <a:solidFill>
                  <a:prstClr val="white"/>
                </a:solidFill>
                <a:cs typeface="Helvetica" panose="020B0604020202020204" pitchFamily="34" charset="0"/>
              </a:rPr>
              <a:t>КВАЛІФІКАЦІЙНА </a:t>
            </a:r>
            <a:r>
              <a:rPr lang="ru-RU" sz="2800" dirty="0" smtClean="0">
                <a:solidFill>
                  <a:prstClr val="white"/>
                </a:solidFill>
                <a:cs typeface="Helvetica" panose="020B0604020202020204" pitchFamily="34" charset="0"/>
              </a:rPr>
              <a:t>РОБОТА</a:t>
            </a:r>
            <a:r>
              <a:rPr lang="en-US" sz="2400" dirty="0" smtClean="0">
                <a:solidFill>
                  <a:prstClr val="white"/>
                </a:solidFill>
                <a:cs typeface="Helvetica" panose="020B0604020202020204" pitchFamily="34" charset="0"/>
              </a:rPr>
              <a:t/>
            </a:r>
            <a:br>
              <a:rPr lang="en-US" sz="2400" dirty="0" smtClean="0">
                <a:solidFill>
                  <a:prstClr val="white"/>
                </a:solidFill>
                <a:cs typeface="Helvetica" panose="020B0604020202020204" pitchFamily="34" charset="0"/>
              </a:rPr>
            </a:br>
            <a:r>
              <a:rPr lang="ru-RU" sz="2800" dirty="0" smtClean="0">
                <a:solidFill>
                  <a:prstClr val="white"/>
                </a:solidFill>
                <a:cs typeface="Helvetica" panose="020B0604020202020204" pitchFamily="34" charset="0"/>
              </a:rPr>
              <a:t>бакалавра</a:t>
            </a:r>
            <a:endParaRPr lang="ru-RU" sz="28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A15ABA73-36AA-4ACF-9810-C44DBB335B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1122" y="3094628"/>
            <a:ext cx="852646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>
            <a:spAutoFit/>
          </a:bodyPr>
          <a:lstStyle/>
          <a:p>
            <a:pPr algn="ctr">
              <a:defRPr/>
            </a:pPr>
            <a:r>
              <a:rPr lang="uk-UA" sz="2000" b="1" dirty="0" smtClean="0">
                <a:solidFill>
                  <a:prstClr val="white"/>
                </a:solidFill>
                <a:cs typeface="Helvetica"/>
              </a:rPr>
              <a:t>Розробка ігрового додатку для адаптації дій гравця з використанням бібліотек </a:t>
            </a:r>
            <a:r>
              <a:rPr lang="en-US" sz="2000" b="1" dirty="0" err="1" smtClean="0">
                <a:solidFill>
                  <a:prstClr val="white"/>
                </a:solidFill>
                <a:cs typeface="Helvetica"/>
              </a:rPr>
              <a:t>RayLib</a:t>
            </a:r>
            <a:r>
              <a:rPr lang="en-US" sz="2000" b="1" dirty="0" smtClean="0">
                <a:solidFill>
                  <a:prstClr val="white"/>
                </a:solidFill>
                <a:cs typeface="Helvetica"/>
              </a:rPr>
              <a:t> </a:t>
            </a:r>
            <a:r>
              <a:rPr lang="en-US" sz="2000" b="1" dirty="0">
                <a:solidFill>
                  <a:prstClr val="white"/>
                </a:solidFill>
                <a:cs typeface="Helvetica"/>
              </a:rPr>
              <a:t>v3.5, </a:t>
            </a:r>
            <a:r>
              <a:rPr lang="en-US" sz="2000" b="1" dirty="0" err="1">
                <a:solidFill>
                  <a:prstClr val="white"/>
                </a:solidFill>
                <a:cs typeface="Helvetica"/>
              </a:rPr>
              <a:t>OpenMP</a:t>
            </a:r>
            <a:r>
              <a:rPr lang="en-US" sz="2000" b="1" dirty="0">
                <a:solidFill>
                  <a:prstClr val="white"/>
                </a:solidFill>
                <a:cs typeface="Helvetica"/>
              </a:rPr>
              <a:t> 2.0 </a:t>
            </a:r>
            <a:r>
              <a:rPr lang="ru-RU" sz="2000" b="1" dirty="0">
                <a:solidFill>
                  <a:prstClr val="white"/>
                </a:solidFill>
                <a:cs typeface="Helvetica"/>
              </a:rPr>
              <a:t>на </a:t>
            </a:r>
            <a:r>
              <a:rPr lang="uk-UA" sz="2000" b="1" dirty="0" smtClean="0">
                <a:solidFill>
                  <a:prstClr val="white"/>
                </a:solidFill>
                <a:cs typeface="Helvetica"/>
              </a:rPr>
              <a:t>мові</a:t>
            </a:r>
            <a:r>
              <a:rPr lang="ru-RU" sz="2000" b="1" dirty="0" smtClean="0">
                <a:solidFill>
                  <a:prstClr val="white"/>
                </a:solidFill>
                <a:cs typeface="Helvetica"/>
              </a:rPr>
              <a:t> </a:t>
            </a:r>
            <a:r>
              <a:rPr lang="en-US" sz="2000" b="1" dirty="0">
                <a:solidFill>
                  <a:prstClr val="white"/>
                </a:solidFill>
                <a:cs typeface="Helvetica"/>
              </a:rPr>
              <a:t>C++</a:t>
            </a:r>
            <a:endParaRPr lang="uk-UA" sz="2000" b="1" dirty="0">
              <a:solidFill>
                <a:prstClr val="white"/>
              </a:solidFill>
              <a:cs typeface="Helvetica"/>
            </a:endParaRPr>
          </a:p>
        </p:txBody>
      </p:sp>
      <p:sp>
        <p:nvSpPr>
          <p:cNvPr id="16" name="Rectangle 13">
            <a:extLst>
              <a:ext uri="{FF2B5EF4-FFF2-40B4-BE49-F238E27FC236}">
                <a16:creationId xmlns:a16="http://schemas.microsoft.com/office/drawing/2014/main" id="{F1499EBC-696F-42FF-9192-04CE2EAFF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4637" y="4264287"/>
            <a:ext cx="2801557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uk-UA" sz="1400" b="1" dirty="0">
                <a:solidFill>
                  <a:prstClr val="white"/>
                </a:solidFill>
                <a:cs typeface="Helvetica" panose="020B0604020202020204" pitchFamily="34" charset="0"/>
              </a:rPr>
              <a:t>Виконав:</a:t>
            </a:r>
            <a:r>
              <a:rPr lang="uk-UA" sz="1400" dirty="0">
                <a:solidFill>
                  <a:prstClr val="white"/>
                </a:solidFill>
                <a:cs typeface="Helvetica" panose="020B0604020202020204" pitchFamily="34" charset="0"/>
              </a:rPr>
              <a:t> </a:t>
            </a:r>
          </a:p>
          <a:p>
            <a:pPr>
              <a:defRPr/>
            </a:pPr>
            <a:r>
              <a:rPr lang="uk-UA" sz="1400" dirty="0">
                <a:solidFill>
                  <a:prstClr val="white"/>
                </a:solidFill>
                <a:cs typeface="Helvetica" panose="020B0604020202020204" pitchFamily="34" charset="0"/>
              </a:rPr>
              <a:t>студент групи </a:t>
            </a:r>
            <a:r>
              <a:rPr lang="uk-UA" sz="1400" dirty="0" smtClean="0">
                <a:solidFill>
                  <a:prstClr val="white"/>
                </a:solidFill>
                <a:cs typeface="Helvetica" panose="020B0604020202020204" pitchFamily="34" charset="0"/>
              </a:rPr>
              <a:t>122-17-3</a:t>
            </a:r>
            <a:endParaRPr lang="uk-UA" sz="1400" dirty="0">
              <a:solidFill>
                <a:prstClr val="white"/>
              </a:solidFill>
              <a:cs typeface="Helvetica" panose="020B0604020202020204" pitchFamily="34" charset="0"/>
            </a:endParaRPr>
          </a:p>
          <a:p>
            <a:pPr>
              <a:defRPr/>
            </a:pPr>
            <a:r>
              <a:rPr lang="uk-UA" sz="1400" dirty="0" smtClean="0">
                <a:solidFill>
                  <a:prstClr val="white"/>
                </a:solidFill>
                <a:cs typeface="Helvetica"/>
              </a:rPr>
              <a:t>Бондар А.П.</a:t>
            </a:r>
            <a:endParaRPr lang="uk-UA" sz="1400" dirty="0">
              <a:solidFill>
                <a:prstClr val="white"/>
              </a:solidFill>
              <a:cs typeface="Helvetica"/>
            </a:endParaRPr>
          </a:p>
          <a:p>
            <a:pPr>
              <a:defRPr/>
            </a:pPr>
            <a:endParaRPr lang="uk-UA" sz="1400" dirty="0">
              <a:solidFill>
                <a:prstClr val="white"/>
              </a:solidFill>
              <a:cs typeface="Helvetica" panose="020B0604020202020204" pitchFamily="34" charset="0"/>
            </a:endParaRPr>
          </a:p>
          <a:p>
            <a:pPr>
              <a:defRPr/>
            </a:pPr>
            <a:r>
              <a:rPr lang="uk-UA" sz="1400" b="1" dirty="0">
                <a:solidFill>
                  <a:prstClr val="white"/>
                </a:solidFill>
                <a:cs typeface="Helvetica" panose="020B0604020202020204" pitchFamily="34" charset="0"/>
              </a:rPr>
              <a:t>Керівник:</a:t>
            </a:r>
          </a:p>
          <a:p>
            <a:pPr>
              <a:defRPr/>
            </a:pPr>
            <a:r>
              <a:rPr lang="uk-UA" sz="1400" dirty="0" smtClean="0">
                <a:solidFill>
                  <a:prstClr val="white"/>
                </a:solidFill>
                <a:cs typeface="Helvetica"/>
              </a:rPr>
              <a:t>доц. </a:t>
            </a:r>
            <a:r>
              <a:rPr lang="uk-UA" sz="1400" dirty="0">
                <a:solidFill>
                  <a:prstClr val="white"/>
                </a:solidFill>
                <a:cs typeface="Helvetica"/>
              </a:rPr>
              <a:t>Бердник </a:t>
            </a:r>
            <a:r>
              <a:rPr lang="uk-UA" sz="1400" dirty="0" smtClean="0">
                <a:solidFill>
                  <a:prstClr val="white"/>
                </a:solidFill>
                <a:cs typeface="Helvetica"/>
              </a:rPr>
              <a:t>М.Г.</a:t>
            </a:r>
            <a:endParaRPr lang="uk-UA" sz="1400" dirty="0">
              <a:solidFill>
                <a:prstClr val="white"/>
              </a:solidFill>
              <a:cs typeface="Helvetica"/>
            </a:endParaRP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1FC20CA7-EB01-4E09-8516-81D267D3A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6647" y="6007614"/>
            <a:ext cx="795411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uk-UA" sz="1600" dirty="0">
                <a:solidFill>
                  <a:prstClr val="white"/>
                </a:solidFill>
                <a:cs typeface="Helvetica" panose="020B0604020202020204" pitchFamily="34" charset="0"/>
              </a:rPr>
              <a:t>Дніпро</a:t>
            </a:r>
          </a:p>
          <a:p>
            <a:pPr algn="ctr">
              <a:lnSpc>
                <a:spcPct val="90000"/>
              </a:lnSpc>
              <a:defRPr/>
            </a:pPr>
            <a:r>
              <a:rPr lang="uk-UA" sz="1600" dirty="0" smtClean="0">
                <a:solidFill>
                  <a:prstClr val="white"/>
                </a:solidFill>
                <a:cs typeface="Helvetica" panose="020B0604020202020204" pitchFamily="34" charset="0"/>
              </a:rPr>
              <a:t>2021</a:t>
            </a:r>
            <a:endParaRPr lang="uk-UA" sz="16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4107CD-480A-45F8-B12E-60A177AED3F7}"/>
              </a:ext>
            </a:extLst>
          </p:cNvPr>
          <p:cNvSpPr txBox="1"/>
          <p:nvPr/>
        </p:nvSpPr>
        <p:spPr>
          <a:xfrm>
            <a:off x="2123852" y="2330450"/>
            <a:ext cx="8001000" cy="61555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uk-UA" smtClean="0">
                <a:solidFill>
                  <a:prstClr val="white"/>
                </a:solidFill>
                <a:cs typeface="Helvetica" panose="020B0604020202020204" pitchFamily="34" charset="0"/>
              </a:rPr>
              <a:t>спеціальності «</a:t>
            </a:r>
            <a:r>
              <a:rPr lang="ru-RU" dirty="0" smtClean="0">
                <a:solidFill>
                  <a:prstClr val="white"/>
                </a:solidFill>
                <a:cs typeface="Helvetica" panose="020B0604020202020204" pitchFamily="34" charset="0"/>
              </a:rPr>
              <a:t>12</a:t>
            </a:r>
            <a:r>
              <a:rPr lang="en-US" dirty="0" smtClean="0">
                <a:solidFill>
                  <a:prstClr val="white"/>
                </a:solidFill>
                <a:cs typeface="Helvetica" panose="020B0604020202020204" pitchFamily="34" charset="0"/>
              </a:rPr>
              <a:t>2</a:t>
            </a:r>
            <a:r>
              <a:rPr lang="uk-UA" dirty="0" smtClean="0">
                <a:solidFill>
                  <a:prstClr val="white"/>
                </a:solidFill>
                <a:cs typeface="Helvetica" panose="020B0604020202020204" pitchFamily="34" charset="0"/>
              </a:rPr>
              <a:t> Комп’ютерні науки»</a:t>
            </a:r>
          </a:p>
          <a:p>
            <a:pPr algn="ctr">
              <a:defRPr/>
            </a:pPr>
            <a:r>
              <a:rPr lang="uk-UA" sz="1600" dirty="0">
                <a:solidFill>
                  <a:prstClr val="white"/>
                </a:solidFill>
                <a:cs typeface="Helvetica" panose="020B0604020202020204" pitchFamily="34" charset="0"/>
              </a:rPr>
              <a:t>н</a:t>
            </a:r>
            <a:r>
              <a:rPr lang="uk-UA" sz="1600" dirty="0" smtClean="0">
                <a:solidFill>
                  <a:prstClr val="white"/>
                </a:solidFill>
                <a:cs typeface="Helvetica" panose="020B0604020202020204" pitchFamily="34" charset="0"/>
              </a:rPr>
              <a:t>а тему</a:t>
            </a:r>
            <a:endParaRPr lang="ru-RU" sz="16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sp>
        <p:nvSpPr>
          <p:cNvPr id="19" name="Номер слайда 7">
            <a:extLst>
              <a:ext uri="{FF2B5EF4-FFF2-40B4-BE49-F238E27FC236}">
                <a16:creationId xmlns:a16="http://schemas.microsoft.com/office/drawing/2014/main" id="{763EB6FD-DEA9-47A8-99B5-28E061A40D71}"/>
              </a:ext>
            </a:extLst>
          </p:cNvPr>
          <p:cNvSpPr txBox="1">
            <a:spLocks/>
          </p:cNvSpPr>
          <p:nvPr/>
        </p:nvSpPr>
        <p:spPr>
          <a:xfrm>
            <a:off x="10359231" y="6110361"/>
            <a:ext cx="1096963" cy="274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5146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9718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4290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8862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fld id="{7D958F24-3A41-4764-9211-EAC7E1208F8B}" type="slidenum">
              <a:rPr lang="ru-RU" altLang="en-US" sz="1400" smtClean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pPr/>
              <a:t>1</a:t>
            </a:fld>
            <a:endParaRPr lang="ru-RU" altLang="en-US" sz="1400">
              <a:solidFill>
                <a:prstClr val="white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27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Объект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3608640"/>
              </p:ext>
            </p:extLst>
          </p:nvPr>
        </p:nvGraphicFramePr>
        <p:xfrm>
          <a:off x="357188" y="661656"/>
          <a:ext cx="11428412" cy="603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" name="Image" r:id="rId3" imgW="11428560" imgH="6031440" progId="Photoshop.Image.55">
                  <p:embed/>
                </p:oleObj>
              </mc:Choice>
              <mc:Fallback>
                <p:oleObj name="Image" r:id="rId3" imgW="11428560" imgH="60314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7188" y="661656"/>
                        <a:ext cx="11428412" cy="603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Объект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5369478"/>
              </p:ext>
            </p:extLst>
          </p:nvPr>
        </p:nvGraphicFramePr>
        <p:xfrm>
          <a:off x="357188" y="668007"/>
          <a:ext cx="11453812" cy="603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7" name="Image" r:id="rId5" imgW="11453760" imgH="6031440" progId="Photoshop.Image.55">
                  <p:embed/>
                </p:oleObj>
              </mc:Choice>
              <mc:Fallback>
                <p:oleObj name="Image" r:id="rId5" imgW="11453760" imgH="60314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7188" y="668007"/>
                        <a:ext cx="11453812" cy="603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Объект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368504"/>
              </p:ext>
            </p:extLst>
          </p:nvPr>
        </p:nvGraphicFramePr>
        <p:xfrm>
          <a:off x="357188" y="655305"/>
          <a:ext cx="11453812" cy="603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8" name="Image" r:id="rId7" imgW="11453760" imgH="6031440" progId="Photoshop.Image.55">
                  <p:embed/>
                </p:oleObj>
              </mc:Choice>
              <mc:Fallback>
                <p:oleObj name="Image" r:id="rId7" imgW="11453760" imgH="60314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7188" y="655305"/>
                        <a:ext cx="11453812" cy="603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Объект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493868"/>
              </p:ext>
            </p:extLst>
          </p:nvPr>
        </p:nvGraphicFramePr>
        <p:xfrm>
          <a:off x="357188" y="642603"/>
          <a:ext cx="11453812" cy="6043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9" name="Image" r:id="rId9" imgW="11453760" imgH="6044400" progId="Photoshop.Image.55">
                  <p:embed/>
                </p:oleObj>
              </mc:Choice>
              <mc:Fallback>
                <p:oleObj name="Image" r:id="rId9" imgW="11453760" imgH="604440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7188" y="642603"/>
                        <a:ext cx="11453812" cy="6043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1237" y="132088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Основні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принципи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гри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12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1237" y="132088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Інтерфейс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програми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68" y="1358643"/>
            <a:ext cx="11947452" cy="479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3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1237" y="132088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Інтерфейс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програми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6812"/>
            <a:ext cx="12192000" cy="610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3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2502" y="940163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>
                <a:solidFill>
                  <a:schemeClr val="bg1"/>
                </a:solidFill>
              </a:rPr>
              <a:t>Відомості</a:t>
            </a:r>
            <a:r>
              <a:rPr lang="ru-RU" sz="2800" dirty="0">
                <a:solidFill>
                  <a:schemeClr val="bg1"/>
                </a:solidFill>
              </a:rPr>
              <a:t> з </a:t>
            </a:r>
            <a:r>
              <a:rPr lang="ru-RU" sz="2800" dirty="0" err="1">
                <a:solidFill>
                  <a:schemeClr val="bg1"/>
                </a:solidFill>
              </a:rPr>
              <a:t>економічного</a:t>
            </a:r>
            <a:r>
              <a:rPr lang="ru-RU" sz="2800" dirty="0">
                <a:solidFill>
                  <a:schemeClr val="bg1"/>
                </a:solidFill>
              </a:rPr>
              <a:t> </a:t>
            </a:r>
            <a:r>
              <a:rPr lang="ru-RU" sz="2800" dirty="0" err="1">
                <a:solidFill>
                  <a:schemeClr val="bg1"/>
                </a:solidFill>
              </a:rPr>
              <a:t>розділу</a:t>
            </a:r>
            <a:r>
              <a:rPr lang="ru-RU" sz="2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132570" y="2250834"/>
            <a:ext cx="1038249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На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розробку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даного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програмного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забезпечення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потрібно</a:t>
            </a:r>
            <a:r>
              <a:rPr lang="ru-RU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1703 </a:t>
            </a: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людино-години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Ймовірна</a:t>
            </a:r>
            <a:r>
              <a:rPr lang="ru-RU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очікувана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тривалість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розробки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складатиме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9 </a:t>
            </a: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місяців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 err="1">
                <a:solidFill>
                  <a:schemeClr val="bg1"/>
                </a:solidFill>
                <a:ea typeface="Calibri" panose="020F0502020204030204" pitchFamily="34" charset="0"/>
              </a:rPr>
              <a:t>Очікувані</a:t>
            </a:r>
            <a:r>
              <a:rPr lang="ru-RU" sz="2400" dirty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Calibri" panose="020F0502020204030204" pitchFamily="34" charset="0"/>
              </a:rPr>
              <a:t>витрати</a:t>
            </a:r>
            <a:r>
              <a:rPr lang="ru-RU" sz="2400" dirty="0">
                <a:solidFill>
                  <a:schemeClr val="bg1"/>
                </a:solidFill>
                <a:ea typeface="Calibri" panose="020F0502020204030204" pitchFamily="34" charset="0"/>
              </a:rPr>
              <a:t> на </a:t>
            </a:r>
            <a:r>
              <a:rPr lang="ru-RU" sz="2400" dirty="0" err="1">
                <a:solidFill>
                  <a:schemeClr val="bg1"/>
                </a:solidFill>
                <a:ea typeface="Calibri" panose="020F0502020204030204" pitchFamily="34" charset="0"/>
              </a:rPr>
              <a:t>створення</a:t>
            </a:r>
            <a:r>
              <a:rPr lang="ru-RU" sz="2400" dirty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Calibri" panose="020F0502020204030204" pitchFamily="34" charset="0"/>
              </a:rPr>
              <a:t>програмного</a:t>
            </a:r>
            <a:r>
              <a:rPr lang="ru-RU" sz="2400" dirty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Calibri" panose="020F0502020204030204" pitchFamily="34" charset="0"/>
              </a:rPr>
              <a:t>забезпечення</a:t>
            </a:r>
            <a:r>
              <a:rPr lang="ru-RU" sz="2400" dirty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Calibri" panose="020F0502020204030204" pitchFamily="34" charset="0"/>
              </a:rPr>
              <a:t>складатимуть</a:t>
            </a:r>
            <a:r>
              <a:rPr lang="ru-RU" sz="2400" dirty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ru-RU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269915 </a:t>
            </a:r>
            <a:r>
              <a:rPr lang="ru-RU" sz="2400" dirty="0" err="1">
                <a:solidFill>
                  <a:schemeClr val="bg1"/>
                </a:solidFill>
                <a:ea typeface="Calibri" panose="020F0502020204030204" pitchFamily="34" charset="0"/>
              </a:rPr>
              <a:t>грн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5861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033" y="419168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Висновки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177861" y="1174737"/>
            <a:ext cx="1038249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Б</a:t>
            </a: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уло</a:t>
            </a:r>
            <a:r>
              <a:rPr lang="ru-RU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розроблено</a:t>
            </a:r>
            <a:r>
              <a:rPr lang="ru-RU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ігровий</a:t>
            </a:r>
            <a:r>
              <a:rPr lang="ru-RU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додаток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,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призначений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для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демонстрації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можливостей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машинного </a:t>
            </a: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навчання</a:t>
            </a:r>
            <a:r>
              <a:rPr lang="ru-RU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у </a:t>
            </a: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роботі</a:t>
            </a:r>
            <a:r>
              <a:rPr lang="ru-RU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ігрового</a:t>
            </a:r>
            <a:r>
              <a:rPr lang="ru-RU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ШІ-агента та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розвитку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стратегічного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мислення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гравця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. </a:t>
            </a:r>
            <a:endParaRPr lang="ru-RU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endParaRPr lang="ru-RU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Під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час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виконання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кваліфікаційній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роботі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були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виконані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наступні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задачі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-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розроблена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ігрова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механіка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стратегії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у реальному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часі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-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досліджені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найближчі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аналоги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ігрових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додатків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та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методи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геймдизайну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- проведено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збалансування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параметрів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ігрових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юнітів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-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поєднано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ігрову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механіку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зі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машинним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ea typeface="Times New Roman" panose="02020603050405020304" pitchFamily="18" charset="0"/>
              </a:rPr>
              <a:t>навчанням</a:t>
            </a:r>
            <a:r>
              <a:rPr lang="ru-RU" sz="2400" dirty="0">
                <a:solidFill>
                  <a:schemeClr val="bg1"/>
                </a:solidFill>
                <a:ea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endParaRPr lang="ru-RU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endParaRPr lang="ru-RU" sz="24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endParaRPr lang="ru-RU" sz="2400" dirty="0">
              <a:solidFill>
                <a:schemeClr val="bg1"/>
              </a:solidFill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64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1282" y="307141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prstClr val="white"/>
                </a:solidFill>
                <a:cs typeface="Helvetica" panose="020B0604020202020204" pitchFamily="34" charset="0"/>
              </a:rPr>
              <a:t>Предметна область</a:t>
            </a:r>
            <a:endParaRPr lang="ru-RU" sz="28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8997"/>
            <a:ext cx="3778681" cy="505900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8680" y="1798996"/>
            <a:ext cx="4425519" cy="505900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/>
          <a:srcRect t="6051"/>
          <a:stretch/>
        </p:blipFill>
        <p:spPr>
          <a:xfrm>
            <a:off x="8204200" y="1803400"/>
            <a:ext cx="39878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7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199" y="27585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>
                <a:solidFill>
                  <a:schemeClr val="bg1"/>
                </a:solidFill>
              </a:rPr>
              <a:t>Мета </a:t>
            </a:r>
            <a:r>
              <a:rPr lang="ru-RU" sz="2800" dirty="0" err="1">
                <a:solidFill>
                  <a:schemeClr val="bg1"/>
                </a:solidFill>
              </a:rPr>
              <a:t>кваліфікаційної</a:t>
            </a:r>
            <a:r>
              <a:rPr lang="ru-RU" sz="2800" dirty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роботи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3475" y="1002311"/>
            <a:ext cx="7538309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ru-RU" sz="2400" dirty="0" err="1" smtClean="0">
                <a:solidFill>
                  <a:schemeClr val="bg1"/>
                </a:solidFill>
              </a:rPr>
              <a:t>Створення</a:t>
            </a:r>
            <a:r>
              <a:rPr lang="ru-RU" sz="2400" dirty="0" smtClean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ігрового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додатку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зі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штучним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інтелектом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що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зможе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адаптуватися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під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довільну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ігрову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ситуацію</a:t>
            </a:r>
            <a:r>
              <a:rPr lang="ru-RU" sz="2400" dirty="0">
                <a:solidFill>
                  <a:schemeClr val="bg1"/>
                </a:solidFill>
              </a:rPr>
              <a:t> та </a:t>
            </a:r>
            <a:r>
              <a:rPr lang="ru-RU" sz="2400" dirty="0" err="1">
                <a:solidFill>
                  <a:schemeClr val="bg1"/>
                </a:solidFill>
              </a:rPr>
              <a:t>допоможе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розвинути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стратегічне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мислення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гравця</a:t>
            </a:r>
            <a:endParaRPr lang="ru-RU" sz="24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199" y="2647204"/>
            <a:ext cx="5376862" cy="421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33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Постановка </a:t>
            </a:r>
            <a:r>
              <a:rPr lang="ru-RU" sz="2800" dirty="0" err="1" smtClean="0">
                <a:solidFill>
                  <a:schemeClr val="bg1"/>
                </a:solidFill>
              </a:rPr>
              <a:t>завдання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641754" y="1592239"/>
            <a:ext cx="881083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Процедурна генерація ландшафту;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Пошук шляху, базований на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Vector</a:t>
            </a: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Flow Field;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Територіальна економічна складова стратегії;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Необхідність розвідки території мапи, що покрита «туманом війни»;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Розподілення ресурсів ШІ-агентом за допомогою </a:t>
            </a:r>
            <a:r>
              <a:rPr lang="uk-UA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перцептрону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43319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Використані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програмні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засоби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641754" y="1592239"/>
            <a:ext cx="881083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Мова програмування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C++;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Бібліотека для створення ігрових додатків </a:t>
            </a:r>
            <a:r>
              <a:rPr lang="en-US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RayLib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API 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для </a:t>
            </a:r>
            <a:r>
              <a:rPr lang="uk-UA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багатопоточних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розрахунків </a:t>
            </a:r>
            <a:r>
              <a:rPr lang="en-US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OpenMP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Бібліотечна реалізація шуму </a:t>
            </a:r>
            <a:r>
              <a:rPr lang="uk-UA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Перліна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ea typeface="Calibri" panose="020F0502020204030204" pitchFamily="34" charset="0"/>
              </a:rPr>
              <a:t>siv</a:t>
            </a:r>
            <a:r>
              <a:rPr lang="en-US" sz="2400" dirty="0">
                <a:solidFill>
                  <a:schemeClr val="bg1"/>
                </a:solidFill>
                <a:ea typeface="Calibri" panose="020F0502020204030204" pitchFamily="34" charset="0"/>
              </a:rPr>
              <a:t>::</a:t>
            </a:r>
            <a:r>
              <a:rPr lang="en-US" sz="2400" dirty="0" err="1">
                <a:solidFill>
                  <a:schemeClr val="bg1"/>
                </a:solidFill>
                <a:ea typeface="Calibri" panose="020F0502020204030204" pitchFamily="34" charset="0"/>
              </a:rPr>
              <a:t>PerlinNoise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Середа розробки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ea typeface="Calibri" panose="020F0502020204030204" pitchFamily="34" charset="0"/>
              </a:rPr>
              <a:t>Microsoft Visual Studio 2019 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Community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Стандартна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ea typeface="Calibri" panose="020F0502020204030204" pitchFamily="34" charset="0"/>
              </a:rPr>
              <a:t>б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ібліотека контейнерів 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STL.</a:t>
            </a:r>
            <a:endParaRPr lang="uk-UA" sz="2400" dirty="0" smtClean="0">
              <a:solidFill>
                <a:schemeClr val="bg1"/>
              </a:solidFill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23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Використані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апаратні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засоби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893977" y="2160951"/>
            <a:ext cx="51939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Процесор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Intel Celeron N3350;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Монітор 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11 дюймів;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Відеоадаптер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Intel HD Graphics;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Оперативна 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пам’ять 4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GB RAM;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Накопичувач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HDD 500 GB;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Клавіатура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, миша. 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00614" y="2160951"/>
            <a:ext cx="51939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Процесор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AMD FX-4100;</a:t>
            </a:r>
            <a:endParaRPr lang="en-US" sz="24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Монітор 20 дюймів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Asus VE208N</a:t>
            </a: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Відеоадаптер </a:t>
            </a:r>
            <a:r>
              <a:rPr lang="en-US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Nvidia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GeForce 520;</a:t>
            </a:r>
            <a:endParaRPr lang="en-US" sz="24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Оперативна 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пам’ять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16</a:t>
            </a: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GB RAM;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Накопичувач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SSD 240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GB;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Клавіатура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, миша. 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6279" y="1425414"/>
            <a:ext cx="308261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ПК </a:t>
            </a:r>
            <a:r>
              <a:rPr lang="ru-RU" sz="2800" dirty="0" err="1" smtClean="0">
                <a:solidFill>
                  <a:schemeClr val="bg1"/>
                </a:solidFill>
              </a:rPr>
              <a:t>розробки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9644" y="1326690"/>
            <a:ext cx="308261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ПК </a:t>
            </a:r>
            <a:r>
              <a:rPr lang="ru-RU" sz="2800" dirty="0" err="1" smtClean="0">
                <a:solidFill>
                  <a:schemeClr val="bg1"/>
                </a:solidFill>
              </a:rPr>
              <a:t>тестування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94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Nebuchadnezzar ~ Nepos Games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305" y="1488958"/>
            <a:ext cx="7313897" cy="416471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Структура </a:t>
            </a:r>
            <a:r>
              <a:rPr lang="ru-RU" sz="2800" dirty="0" err="1" smtClean="0">
                <a:solidFill>
                  <a:schemeClr val="bg1"/>
                </a:solidFill>
              </a:rPr>
              <a:t>створеного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додатку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02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4087"/>
            <a:ext cx="12181737" cy="4987224"/>
          </a:xfrm>
          <a:prstGeom prst="rect">
            <a:avLst/>
          </a:prstGeom>
        </p:spPr>
      </p:pic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Структура </a:t>
            </a:r>
            <a:r>
              <a:rPr lang="ru-RU" sz="2800" dirty="0" err="1" smtClean="0">
                <a:solidFill>
                  <a:schemeClr val="bg1"/>
                </a:solidFill>
              </a:rPr>
              <a:t>створеного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додатку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83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"/>
          <a:srcRect t="563" r="10620"/>
          <a:stretch/>
        </p:blipFill>
        <p:spPr>
          <a:xfrm>
            <a:off x="6380620" y="-16321"/>
            <a:ext cx="5441794" cy="3561231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69" y="16320"/>
            <a:ext cx="6213351" cy="352859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0620" y="3544910"/>
            <a:ext cx="5429250" cy="320992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725" y="3544910"/>
            <a:ext cx="6225895" cy="3209925"/>
          </a:xfrm>
          <a:prstGeom prst="rect">
            <a:avLst/>
          </a:prstGeom>
        </p:spPr>
      </p:pic>
      <p:sp>
        <p:nvSpPr>
          <p:cNvPr id="1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0832" y="113287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dirty="0" smtClean="0">
                <a:solidFill>
                  <a:schemeClr val="bg1"/>
                </a:solidFill>
              </a:rPr>
              <a:t>Flow Field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43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347</Words>
  <Application>Microsoft Office PowerPoint</Application>
  <PresentationFormat>Широкоэкранный</PresentationFormat>
  <Paragraphs>68</Paragraphs>
  <Slides>14</Slides>
  <Notes>1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Helvetica</vt:lpstr>
      <vt:lpstr>Times New Roman</vt:lpstr>
      <vt:lpstr>Тема Office</vt:lpstr>
      <vt:lpstr>Image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Andrew</dc:creator>
  <cp:lastModifiedBy>Andrew</cp:lastModifiedBy>
  <cp:revision>48</cp:revision>
  <dcterms:created xsi:type="dcterms:W3CDTF">2021-06-20T10:46:17Z</dcterms:created>
  <dcterms:modified xsi:type="dcterms:W3CDTF">2021-06-22T08:42:03Z</dcterms:modified>
</cp:coreProperties>
</file>

<file path=docProps/thumbnail.jpeg>
</file>